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Black"/>
      <p:bold r:id="rId14"/>
      <p:boldItalic r:id="rId15"/>
    </p:embeddedFont>
    <p:embeddedFont>
      <p:font typeface="Roboto"/>
      <p:regular r:id="rId16"/>
      <p:bold r:id="rId17"/>
      <p:italic r:id="rId18"/>
      <p:boldItalic r:id="rId19"/>
    </p:embeddedFont>
    <p:embeddedFont>
      <p:font typeface="Roboto Medium"/>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Atomic Ag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regular.fntdata"/><Relationship Id="rId22" Type="http://schemas.openxmlformats.org/officeDocument/2006/relationships/font" Target="fonts/RobotoMedium-italic.fntdata"/><Relationship Id="rId21" Type="http://schemas.openxmlformats.org/officeDocument/2006/relationships/font" Target="fonts/RobotoMedium-bold.fntdata"/><Relationship Id="rId24" Type="http://schemas.openxmlformats.org/officeDocument/2006/relationships/font" Target="fonts/Montserrat-regular.fntdata"/><Relationship Id="rId23"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tomicAg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lack-boldItalic.fntdata"/><Relationship Id="rId14" Type="http://schemas.openxmlformats.org/officeDocument/2006/relationships/font" Target="fonts/RobotoBlack-bold.fntdata"/><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469907e76_0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469907e76_0_2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16d9526e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16d9526e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469907e7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469907e7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469907e76_0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469907e76_0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469907e76_0_2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469907e76_0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469907e76_0_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469907e76_0_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469907e7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469907e7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www.youtube.com/watch?v=2m_3xJKSsbI"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idx="1" type="subTitle"/>
          </p:nvPr>
        </p:nvSpPr>
        <p:spPr>
          <a:xfrm>
            <a:off x="4303800" y="4844400"/>
            <a:ext cx="4840200" cy="299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By -	Kunal Yadav	[ A7605221184 ]		Sanjana Yadav 	[ A7304821038 ]</a:t>
            </a:r>
            <a:endParaRPr/>
          </a:p>
        </p:txBody>
      </p:sp>
      <p:sp>
        <p:nvSpPr>
          <p:cNvPr id="135" name="Google Shape;135;p13"/>
          <p:cNvSpPr txBox="1"/>
          <p:nvPr>
            <p:ph type="ctrTitle"/>
          </p:nvPr>
        </p:nvSpPr>
        <p:spPr>
          <a:xfrm>
            <a:off x="2936638" y="493050"/>
            <a:ext cx="60624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9111">
                <a:latin typeface="Roboto Black"/>
                <a:ea typeface="Roboto Black"/>
                <a:cs typeface="Roboto Black"/>
                <a:sym typeface="Roboto Black"/>
              </a:rPr>
              <a:t>Swarm </a:t>
            </a:r>
            <a:r>
              <a:rPr lang="en" sz="9111">
                <a:solidFill>
                  <a:srgbClr val="00FFFF"/>
                </a:solidFill>
                <a:latin typeface="Roboto Black"/>
                <a:ea typeface="Roboto Black"/>
                <a:cs typeface="Roboto Black"/>
                <a:sym typeface="Roboto Black"/>
              </a:rPr>
              <a:t>Intelligence</a:t>
            </a:r>
            <a:r>
              <a:rPr lang="en" sz="7222">
                <a:latin typeface="Roboto Black"/>
                <a:ea typeface="Roboto Black"/>
                <a:cs typeface="Roboto Black"/>
                <a:sym typeface="Roboto Black"/>
              </a:rPr>
              <a:t> </a:t>
            </a:r>
            <a:endParaRPr sz="7222">
              <a:latin typeface="Roboto Black"/>
              <a:ea typeface="Roboto Black"/>
              <a:cs typeface="Roboto Black"/>
              <a:sym typeface="Roboto Black"/>
            </a:endParaRPr>
          </a:p>
          <a:p>
            <a:pPr indent="0" lvl="0" marL="0" rtl="0" algn="r">
              <a:spcBef>
                <a:spcPts val="0"/>
              </a:spcBef>
              <a:spcAft>
                <a:spcPts val="0"/>
              </a:spcAft>
              <a:buNone/>
            </a:pPr>
            <a:r>
              <a:t/>
            </a:r>
            <a:endParaRPr sz="1777">
              <a:latin typeface="Atomic Age"/>
              <a:ea typeface="Atomic Age"/>
              <a:cs typeface="Atomic Age"/>
              <a:sym typeface="Atomic Age"/>
            </a:endParaRPr>
          </a:p>
          <a:p>
            <a:pPr indent="0" lvl="0" marL="0" rtl="0" algn="r">
              <a:spcBef>
                <a:spcPts val="0"/>
              </a:spcBef>
              <a:spcAft>
                <a:spcPts val="0"/>
              </a:spcAft>
              <a:buNone/>
            </a:pPr>
            <a:r>
              <a:rPr lang="en" sz="1777">
                <a:latin typeface="Atomic Age"/>
                <a:ea typeface="Atomic Age"/>
                <a:cs typeface="Atomic Age"/>
                <a:sym typeface="Atomic Age"/>
              </a:rPr>
              <a:t>For Smart Surveillance and Emergency Response</a:t>
            </a:r>
            <a:endParaRPr sz="1777">
              <a:latin typeface="Atomic Age"/>
              <a:ea typeface="Atomic Age"/>
              <a:cs typeface="Atomic Age"/>
              <a:sym typeface="Atomic 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5196250" y="1591400"/>
            <a:ext cx="3789600" cy="3095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SzPts val="990"/>
              <a:buNone/>
            </a:pPr>
            <a:r>
              <a:rPr lang="en" sz="1720"/>
              <a:t>Emergency response require extensive knowledge of the crisis area and up-to-date information on structures, road access, victims location and new threats. Collecting and sharing this information is challenging, especially in a hostile environment where there is often no reliable network infrastructure.</a:t>
            </a:r>
            <a:endParaRPr sz="1720"/>
          </a:p>
          <a:p>
            <a:pPr indent="0" lvl="0" marL="0" rtl="0" algn="just">
              <a:spcBef>
                <a:spcPts val="0"/>
              </a:spcBef>
              <a:spcAft>
                <a:spcPts val="0"/>
              </a:spcAft>
              <a:buSzPts val="990"/>
              <a:buNone/>
            </a:pPr>
            <a:r>
              <a:t/>
            </a:r>
            <a:endParaRPr sz="1720"/>
          </a:p>
        </p:txBody>
      </p:sp>
      <p:pic>
        <p:nvPicPr>
          <p:cNvPr id="141" name="Google Shape;141;p14"/>
          <p:cNvPicPr preferRelativeResize="0"/>
          <p:nvPr/>
        </p:nvPicPr>
        <p:blipFill>
          <a:blip r:embed="rId3">
            <a:alphaModFix/>
          </a:blip>
          <a:stretch>
            <a:fillRect/>
          </a:stretch>
        </p:blipFill>
        <p:spPr>
          <a:xfrm>
            <a:off x="176475" y="228600"/>
            <a:ext cx="3428350" cy="1547450"/>
          </a:xfrm>
          <a:prstGeom prst="rect">
            <a:avLst/>
          </a:prstGeom>
          <a:noFill/>
          <a:ln>
            <a:noFill/>
          </a:ln>
        </p:spPr>
      </p:pic>
      <p:pic>
        <p:nvPicPr>
          <p:cNvPr id="142" name="Google Shape;142;p14"/>
          <p:cNvPicPr preferRelativeResize="0"/>
          <p:nvPr/>
        </p:nvPicPr>
        <p:blipFill>
          <a:blip r:embed="rId4">
            <a:alphaModFix/>
          </a:blip>
          <a:stretch>
            <a:fillRect/>
          </a:stretch>
        </p:blipFill>
        <p:spPr>
          <a:xfrm>
            <a:off x="1539300" y="905575"/>
            <a:ext cx="3428351" cy="1547449"/>
          </a:xfrm>
          <a:prstGeom prst="rect">
            <a:avLst/>
          </a:prstGeom>
          <a:noFill/>
          <a:ln>
            <a:noFill/>
          </a:ln>
        </p:spPr>
      </p:pic>
      <p:pic>
        <p:nvPicPr>
          <p:cNvPr id="143" name="Google Shape;143;p14"/>
          <p:cNvPicPr preferRelativeResize="0"/>
          <p:nvPr/>
        </p:nvPicPr>
        <p:blipFill>
          <a:blip r:embed="rId5">
            <a:alphaModFix/>
          </a:blip>
          <a:stretch>
            <a:fillRect/>
          </a:stretch>
        </p:blipFill>
        <p:spPr>
          <a:xfrm>
            <a:off x="176475" y="3640050"/>
            <a:ext cx="1367200" cy="1367200"/>
          </a:xfrm>
          <a:prstGeom prst="rect">
            <a:avLst/>
          </a:prstGeom>
          <a:noFill/>
          <a:ln>
            <a:noFill/>
          </a:ln>
        </p:spPr>
      </p:pic>
      <p:pic>
        <p:nvPicPr>
          <p:cNvPr id="144" name="Google Shape;144;p14"/>
          <p:cNvPicPr preferRelativeResize="0"/>
          <p:nvPr/>
        </p:nvPicPr>
        <p:blipFill>
          <a:blip r:embed="rId6">
            <a:alphaModFix/>
          </a:blip>
          <a:stretch>
            <a:fillRect/>
          </a:stretch>
        </p:blipFill>
        <p:spPr>
          <a:xfrm>
            <a:off x="176475" y="2086725"/>
            <a:ext cx="3428349" cy="1547450"/>
          </a:xfrm>
          <a:prstGeom prst="rect">
            <a:avLst/>
          </a:prstGeom>
          <a:noFill/>
          <a:ln>
            <a:noFill/>
          </a:ln>
        </p:spPr>
      </p:pic>
      <p:pic>
        <p:nvPicPr>
          <p:cNvPr id="145" name="Google Shape;145;p14"/>
          <p:cNvPicPr preferRelativeResize="0"/>
          <p:nvPr/>
        </p:nvPicPr>
        <p:blipFill rotWithShape="1">
          <a:blip r:embed="rId7">
            <a:alphaModFix/>
          </a:blip>
          <a:srcRect b="0" l="0" r="0" t="0"/>
          <a:stretch/>
        </p:blipFill>
        <p:spPr>
          <a:xfrm>
            <a:off x="1539300" y="2858225"/>
            <a:ext cx="3384324" cy="1599450"/>
          </a:xfrm>
          <a:prstGeom prst="rect">
            <a:avLst/>
          </a:prstGeom>
          <a:noFill/>
          <a:ln>
            <a:noFill/>
          </a:ln>
        </p:spPr>
      </p:pic>
      <p:sp>
        <p:nvSpPr>
          <p:cNvPr id="146" name="Google Shape;146;p14"/>
          <p:cNvSpPr txBox="1"/>
          <p:nvPr/>
        </p:nvSpPr>
        <p:spPr>
          <a:xfrm>
            <a:off x="5187450" y="659425"/>
            <a:ext cx="378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00FFFF"/>
                </a:solidFill>
                <a:latin typeface="Lato"/>
                <a:ea typeface="Lato"/>
                <a:cs typeface="Lato"/>
                <a:sym typeface="Lato"/>
              </a:rPr>
              <a:t>Problem Statement</a:t>
            </a:r>
            <a:endParaRPr b="1" sz="3100">
              <a:solidFill>
                <a:srgbClr val="00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3986150" y="308550"/>
            <a:ext cx="4820700" cy="17283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b="1" lang="en" sz="3020">
                <a:solidFill>
                  <a:srgbClr val="00FFFF"/>
                </a:solidFill>
              </a:rPr>
              <a:t>Proposed Solution</a:t>
            </a:r>
            <a:endParaRPr b="1" sz="3020">
              <a:solidFill>
                <a:srgbClr val="00FFFF"/>
              </a:solidFill>
            </a:endParaRPr>
          </a:p>
          <a:p>
            <a:pPr indent="-337820" lvl="0" marL="457200" rtl="0" algn="l">
              <a:spcBef>
                <a:spcPts val="0"/>
              </a:spcBef>
              <a:spcAft>
                <a:spcPts val="0"/>
              </a:spcAft>
              <a:buSzPts val="1720"/>
              <a:buChar char="●"/>
            </a:pPr>
            <a:r>
              <a:rPr lang="en" sz="1720"/>
              <a:t>Mobile Ad-Hoc off-grid network</a:t>
            </a:r>
            <a:endParaRPr sz="1720"/>
          </a:p>
          <a:p>
            <a:pPr indent="-337820" lvl="0" marL="457200" rtl="0" algn="l">
              <a:spcBef>
                <a:spcPts val="0"/>
              </a:spcBef>
              <a:spcAft>
                <a:spcPts val="0"/>
              </a:spcAft>
              <a:buSzPts val="1720"/>
              <a:buChar char="●"/>
            </a:pPr>
            <a:r>
              <a:rPr lang="en" sz="1720"/>
              <a:t>Smart UAV swarm autonomy</a:t>
            </a:r>
            <a:endParaRPr sz="1720"/>
          </a:p>
          <a:p>
            <a:pPr indent="-337820" lvl="0" marL="457200" rtl="0" algn="l">
              <a:spcBef>
                <a:spcPts val="0"/>
              </a:spcBef>
              <a:spcAft>
                <a:spcPts val="0"/>
              </a:spcAft>
              <a:buSzPts val="1720"/>
              <a:buChar char="●"/>
            </a:pPr>
            <a:r>
              <a:rPr lang="en" sz="1720"/>
              <a:t>Intuitive UAV swarm control interface</a:t>
            </a:r>
            <a:endParaRPr sz="1720"/>
          </a:p>
          <a:p>
            <a:pPr indent="-337820" lvl="0" marL="457200" rtl="0" algn="l">
              <a:spcBef>
                <a:spcPts val="0"/>
              </a:spcBef>
              <a:spcAft>
                <a:spcPts val="0"/>
              </a:spcAft>
              <a:buSzPts val="1720"/>
              <a:buChar char="●"/>
            </a:pPr>
            <a:r>
              <a:rPr lang="en" sz="1720"/>
              <a:t>Cartography from multiple UAVs</a:t>
            </a:r>
            <a:endParaRPr sz="1720"/>
          </a:p>
          <a:p>
            <a:pPr indent="-337820" lvl="0" marL="457200" rtl="0" algn="l">
              <a:spcBef>
                <a:spcPts val="0"/>
              </a:spcBef>
              <a:spcAft>
                <a:spcPts val="0"/>
              </a:spcAft>
              <a:buSzPts val="1720"/>
              <a:buChar char="●"/>
            </a:pPr>
            <a:r>
              <a:rPr lang="en" sz="1720"/>
              <a:t>Drone data muling</a:t>
            </a:r>
            <a:endParaRPr sz="1720"/>
          </a:p>
          <a:p>
            <a:pPr indent="-337820" lvl="0" marL="457200" rtl="0" algn="l">
              <a:spcBef>
                <a:spcPts val="0"/>
              </a:spcBef>
              <a:spcAft>
                <a:spcPts val="0"/>
              </a:spcAft>
              <a:buSzPts val="1720"/>
              <a:buChar char="●"/>
            </a:pPr>
            <a:r>
              <a:rPr lang="en" sz="1720"/>
              <a:t>Drone extended network coverage</a:t>
            </a:r>
            <a:endParaRPr sz="1720"/>
          </a:p>
        </p:txBody>
      </p:sp>
      <p:grpSp>
        <p:nvGrpSpPr>
          <p:cNvPr id="152" name="Google Shape;152;p15"/>
          <p:cNvGrpSpPr/>
          <p:nvPr/>
        </p:nvGrpSpPr>
        <p:grpSpPr>
          <a:xfrm>
            <a:off x="4233055" y="1998768"/>
            <a:ext cx="4175045" cy="3104464"/>
            <a:chOff x="2256567" y="677103"/>
            <a:chExt cx="4036590" cy="3941676"/>
          </a:xfrm>
        </p:grpSpPr>
        <p:sp>
          <p:nvSpPr>
            <p:cNvPr id="153" name="Google Shape;153;p15"/>
            <p:cNvSpPr/>
            <p:nvPr/>
          </p:nvSpPr>
          <p:spPr>
            <a:xfrm rot="-6597333">
              <a:off x="4296826" y="3950027"/>
              <a:ext cx="586303" cy="586303"/>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6599386">
              <a:off x="2318596" y="1407533"/>
              <a:ext cx="440541" cy="440541"/>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6598839">
              <a:off x="2887641" y="2346984"/>
              <a:ext cx="1199287" cy="1199287"/>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rot="-6598620">
              <a:off x="4374916" y="913763"/>
              <a:ext cx="1681581" cy="1681581"/>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6597866">
              <a:off x="2661829" y="2208216"/>
              <a:ext cx="629106" cy="629106"/>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6597701">
              <a:off x="3267625" y="1113818"/>
              <a:ext cx="274172" cy="274172"/>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5"/>
          <p:cNvGrpSpPr/>
          <p:nvPr/>
        </p:nvGrpSpPr>
        <p:grpSpPr>
          <a:xfrm>
            <a:off x="6498821" y="2895579"/>
            <a:ext cx="2523899" cy="1921902"/>
            <a:chOff x="4447194" y="1815766"/>
            <a:chExt cx="2440200" cy="2440200"/>
          </a:xfrm>
        </p:grpSpPr>
        <p:sp>
          <p:nvSpPr>
            <p:cNvPr id="160" name="Google Shape;160;p15"/>
            <p:cNvSpPr/>
            <p:nvPr/>
          </p:nvSpPr>
          <p:spPr>
            <a:xfrm>
              <a:off x="4447194" y="1815766"/>
              <a:ext cx="2440200" cy="2440200"/>
            </a:xfrm>
            <a:prstGeom prst="ellipse">
              <a:avLst/>
            </a:prstGeom>
            <a:solidFill>
              <a:srgbClr val="155B5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Integrated system</a:t>
              </a:r>
              <a:endParaRPr sz="1200">
                <a:solidFill>
                  <a:srgbClr val="FFFFFF"/>
                </a:solidFill>
                <a:latin typeface="Roboto"/>
                <a:ea typeface="Roboto"/>
                <a:cs typeface="Roboto"/>
                <a:sym typeface="Roboto"/>
              </a:endParaRPr>
            </a:p>
          </p:txBody>
        </p:sp>
      </p:grpSp>
      <p:grpSp>
        <p:nvGrpSpPr>
          <p:cNvPr id="162" name="Google Shape;162;p15"/>
          <p:cNvGrpSpPr/>
          <p:nvPr/>
        </p:nvGrpSpPr>
        <p:grpSpPr>
          <a:xfrm>
            <a:off x="5588365" y="2547687"/>
            <a:ext cx="1472636" cy="1121385"/>
            <a:chOff x="3490737" y="1374053"/>
            <a:chExt cx="1423800" cy="1423800"/>
          </a:xfrm>
        </p:grpSpPr>
        <p:sp>
          <p:nvSpPr>
            <p:cNvPr id="163" name="Google Shape;163;p15"/>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Human Pilot</a:t>
              </a:r>
              <a:endParaRPr sz="1000">
                <a:solidFill>
                  <a:srgbClr val="FFFFFF"/>
                </a:solidFill>
                <a:latin typeface="Roboto"/>
                <a:ea typeface="Roboto"/>
                <a:cs typeface="Roboto"/>
                <a:sym typeface="Roboto"/>
              </a:endParaRPr>
            </a:p>
          </p:txBody>
        </p:sp>
      </p:grpSp>
      <p:grpSp>
        <p:nvGrpSpPr>
          <p:cNvPr id="165" name="Google Shape;165;p15"/>
          <p:cNvGrpSpPr/>
          <p:nvPr/>
        </p:nvGrpSpPr>
        <p:grpSpPr>
          <a:xfrm>
            <a:off x="5235271" y="3779669"/>
            <a:ext cx="1550209" cy="1180455"/>
            <a:chOff x="644203" y="3718814"/>
            <a:chExt cx="1498800" cy="1498800"/>
          </a:xfrm>
        </p:grpSpPr>
        <p:sp>
          <p:nvSpPr>
            <p:cNvPr id="166" name="Google Shape;166;p15"/>
            <p:cNvSpPr/>
            <p:nvPr/>
          </p:nvSpPr>
          <p:spPr>
            <a:xfrm>
              <a:off x="644203" y="3718814"/>
              <a:ext cx="1498800" cy="14988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Bots/UAVs</a:t>
              </a:r>
              <a:endParaRPr sz="1000">
                <a:solidFill>
                  <a:srgbClr val="FFFFFF"/>
                </a:solidFill>
                <a:latin typeface="Roboto"/>
                <a:ea typeface="Roboto"/>
                <a:cs typeface="Roboto"/>
                <a:sym typeface="Roboto"/>
              </a:endParaRPr>
            </a:p>
          </p:txBody>
        </p:sp>
      </p:grpSp>
      <p:grpSp>
        <p:nvGrpSpPr>
          <p:cNvPr id="168" name="Google Shape;168;p15"/>
          <p:cNvGrpSpPr/>
          <p:nvPr/>
        </p:nvGrpSpPr>
        <p:grpSpPr>
          <a:xfrm>
            <a:off x="7988270" y="2403106"/>
            <a:ext cx="1065572" cy="811424"/>
            <a:chOff x="3490737" y="1374053"/>
            <a:chExt cx="1423800" cy="1423800"/>
          </a:xfrm>
        </p:grpSpPr>
        <p:sp>
          <p:nvSpPr>
            <p:cNvPr id="169" name="Google Shape;169;p15"/>
            <p:cNvSpPr/>
            <p:nvPr/>
          </p:nvSpPr>
          <p:spPr>
            <a:xfrm>
              <a:off x="3490737" y="1374053"/>
              <a:ext cx="1423800" cy="1423800"/>
            </a:xfrm>
            <a:prstGeom prst="ellipse">
              <a:avLst/>
            </a:prstGeom>
            <a:solidFill>
              <a:srgbClr val="1D7E7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Onsite/ Expert Support</a:t>
              </a:r>
              <a:endParaRPr sz="1000">
                <a:solidFill>
                  <a:srgbClr val="FFFFFF"/>
                </a:solidFill>
                <a:latin typeface="Roboto"/>
                <a:ea typeface="Roboto"/>
                <a:cs typeface="Roboto"/>
                <a:sym typeface="Roboto"/>
              </a:endParaRPr>
            </a:p>
          </p:txBody>
        </p:sp>
      </p:grpSp>
      <p:pic>
        <p:nvPicPr>
          <p:cNvPr id="171" name="Google Shape;171;p15"/>
          <p:cNvPicPr preferRelativeResize="0"/>
          <p:nvPr/>
        </p:nvPicPr>
        <p:blipFill rotWithShape="1">
          <a:blip r:embed="rId3">
            <a:alphaModFix/>
          </a:blip>
          <a:srcRect b="1699" l="3538" r="2845" t="26902"/>
          <a:stretch/>
        </p:blipFill>
        <p:spPr>
          <a:xfrm>
            <a:off x="271500" y="235000"/>
            <a:ext cx="3517975" cy="4539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nvSpPr>
        <p:spPr>
          <a:xfrm>
            <a:off x="152400" y="1143000"/>
            <a:ext cx="8757300" cy="3980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2200"/>
              </a:spcBef>
              <a:spcAft>
                <a:spcPts val="0"/>
              </a:spcAft>
              <a:buClr>
                <a:srgbClr val="D1D5DB"/>
              </a:buClr>
              <a:buSzPts val="1200"/>
              <a:buFont typeface="Roboto"/>
              <a:buAutoNum type="arabicPeriod"/>
            </a:pPr>
            <a:r>
              <a:rPr b="1" lang="en" sz="1200">
                <a:solidFill>
                  <a:srgbClr val="00FFFF"/>
                </a:solidFill>
                <a:highlight>
                  <a:srgbClr val="444654"/>
                </a:highlight>
                <a:latin typeface="Roboto"/>
                <a:ea typeface="Roboto"/>
                <a:cs typeface="Roboto"/>
                <a:sym typeface="Roboto"/>
              </a:rPr>
              <a:t>Scalability</a:t>
            </a:r>
            <a:r>
              <a:rPr lang="en" sz="1200">
                <a:solidFill>
                  <a:srgbClr val="D1D5DB"/>
                </a:solidFill>
                <a:highlight>
                  <a:srgbClr val="444654"/>
                </a:highlight>
                <a:latin typeface="Roboto"/>
                <a:ea typeface="Roboto"/>
                <a:cs typeface="Roboto"/>
                <a:sym typeface="Roboto"/>
              </a:rPr>
              <a:t>: A good swarm defense system should be scalable to handle a large number of sensors, nodes, and agents. The system should be capable of processing large amounts of data and adapting to changing conditions.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00FFFF"/>
                </a:solidFill>
                <a:highlight>
                  <a:srgbClr val="444654"/>
                </a:highlight>
                <a:latin typeface="Roboto"/>
                <a:ea typeface="Roboto"/>
                <a:cs typeface="Roboto"/>
                <a:sym typeface="Roboto"/>
              </a:rPr>
              <a:t>Resilience</a:t>
            </a:r>
            <a:r>
              <a:rPr lang="en" sz="1200">
                <a:solidFill>
                  <a:srgbClr val="D1D5DB"/>
                </a:solidFill>
                <a:highlight>
                  <a:srgbClr val="444654"/>
                </a:highlight>
                <a:latin typeface="Roboto"/>
                <a:ea typeface="Roboto"/>
                <a:cs typeface="Roboto"/>
                <a:sym typeface="Roboto"/>
              </a:rPr>
              <a:t>: A good swarm defense system should be resilient to attacks, disruptions, and failures. The system should be designed to operate in a degraded or disrupted environment and continue to provide critical services.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00FFFF"/>
                </a:solidFill>
                <a:highlight>
                  <a:srgbClr val="444654"/>
                </a:highlight>
                <a:latin typeface="Roboto"/>
                <a:ea typeface="Roboto"/>
                <a:cs typeface="Roboto"/>
                <a:sym typeface="Roboto"/>
              </a:rPr>
              <a:t>Adaptability</a:t>
            </a:r>
            <a:r>
              <a:rPr lang="en" sz="1200">
                <a:solidFill>
                  <a:srgbClr val="D1D5DB"/>
                </a:solidFill>
                <a:highlight>
                  <a:srgbClr val="444654"/>
                </a:highlight>
                <a:latin typeface="Roboto"/>
                <a:ea typeface="Roboto"/>
                <a:cs typeface="Roboto"/>
                <a:sym typeface="Roboto"/>
              </a:rPr>
              <a:t>: A good swarm defense system should be adaptable to changing conditions and threats. The system should be capable of learning and evolving over time to improve its performance.</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00FFFF"/>
                </a:solidFill>
                <a:highlight>
                  <a:srgbClr val="444654"/>
                </a:highlight>
                <a:latin typeface="Roboto"/>
                <a:ea typeface="Roboto"/>
                <a:cs typeface="Roboto"/>
                <a:sym typeface="Roboto"/>
              </a:rPr>
              <a:t>Distributed</a:t>
            </a:r>
            <a:r>
              <a:rPr lang="en" sz="1200">
                <a:solidFill>
                  <a:srgbClr val="D1D5DB"/>
                </a:solidFill>
                <a:highlight>
                  <a:srgbClr val="444654"/>
                </a:highlight>
                <a:latin typeface="Roboto"/>
                <a:ea typeface="Roboto"/>
                <a:cs typeface="Roboto"/>
                <a:sym typeface="Roboto"/>
              </a:rPr>
              <a:t>: A good swarm defense system should be distributed, with multiple sensors, nodes, and agents operating in a coordinated manner. The system should be designed to operate in a decentralized manner, with each node contributing to the overall defense capability.</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00FFFF"/>
                </a:solidFill>
                <a:highlight>
                  <a:srgbClr val="444654"/>
                </a:highlight>
                <a:latin typeface="Roboto"/>
                <a:ea typeface="Roboto"/>
                <a:cs typeface="Roboto"/>
                <a:sym typeface="Roboto"/>
              </a:rPr>
              <a:t>Real-time</a:t>
            </a:r>
            <a:r>
              <a:rPr lang="en" sz="1200">
                <a:solidFill>
                  <a:srgbClr val="D1D5DB"/>
                </a:solidFill>
                <a:highlight>
                  <a:srgbClr val="444654"/>
                </a:highlight>
                <a:latin typeface="Roboto"/>
                <a:ea typeface="Roboto"/>
                <a:cs typeface="Roboto"/>
                <a:sym typeface="Roboto"/>
              </a:rPr>
              <a:t>: A good swarm defense system should provide real-time detection, tracking, and response capabilities. The system should be capable of processing data and providing alerts and responses in real-time to enable timely and effective defense.</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00FFFF"/>
                </a:solidFill>
                <a:highlight>
                  <a:srgbClr val="444654"/>
                </a:highlight>
                <a:latin typeface="Roboto"/>
                <a:ea typeface="Roboto"/>
                <a:cs typeface="Roboto"/>
                <a:sym typeface="Roboto"/>
              </a:rPr>
              <a:t>Robust</a:t>
            </a:r>
            <a:r>
              <a:rPr lang="en" sz="1200">
                <a:solidFill>
                  <a:srgbClr val="D1D5DB"/>
                </a:solidFill>
                <a:highlight>
                  <a:srgbClr val="444654"/>
                </a:highlight>
                <a:latin typeface="Roboto"/>
                <a:ea typeface="Roboto"/>
                <a:cs typeface="Roboto"/>
                <a:sym typeface="Roboto"/>
              </a:rPr>
              <a:t>: A good swarm defense system should be robust to noise, false positives, and other sources of error. The system should be designed to filter out noise and false positives and provide accurate and reliable information to enable effective decision-making.</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00FFFF"/>
                </a:solidFill>
                <a:highlight>
                  <a:srgbClr val="444654"/>
                </a:highlight>
                <a:latin typeface="Roboto"/>
                <a:ea typeface="Roboto"/>
                <a:cs typeface="Roboto"/>
                <a:sym typeface="Roboto"/>
              </a:rPr>
              <a:t>Privacy and Security</a:t>
            </a:r>
            <a:r>
              <a:rPr lang="en" sz="1200">
                <a:solidFill>
                  <a:srgbClr val="D1D5DB"/>
                </a:solidFill>
                <a:highlight>
                  <a:srgbClr val="444654"/>
                </a:highlight>
                <a:latin typeface="Roboto"/>
                <a:ea typeface="Roboto"/>
                <a:cs typeface="Roboto"/>
                <a:sym typeface="Roboto"/>
              </a:rPr>
              <a:t>: A good swarm defense system should be designed with privacy and security in mind. The system should protect the privacy of individuals and ensure the security of the data and information collected and used by the system.</a:t>
            </a:r>
            <a:endParaRPr sz="1200">
              <a:solidFill>
                <a:srgbClr val="D1D5DB"/>
              </a:solidFill>
              <a:highlight>
                <a:srgbClr val="444654"/>
              </a:highlight>
              <a:latin typeface="Roboto"/>
              <a:ea typeface="Roboto"/>
              <a:cs typeface="Roboto"/>
              <a:sym typeface="Roboto"/>
            </a:endParaRPr>
          </a:p>
        </p:txBody>
      </p:sp>
      <p:sp>
        <p:nvSpPr>
          <p:cNvPr id="177" name="Google Shape;177;p16"/>
          <p:cNvSpPr txBox="1"/>
          <p:nvPr/>
        </p:nvSpPr>
        <p:spPr>
          <a:xfrm>
            <a:off x="430825" y="290150"/>
            <a:ext cx="821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rgbClr val="00FFFF"/>
                </a:solidFill>
                <a:latin typeface="Lato"/>
                <a:ea typeface="Lato"/>
                <a:cs typeface="Lato"/>
                <a:sym typeface="Lato"/>
              </a:rPr>
              <a:t>Characteristics of Swarm</a:t>
            </a:r>
            <a:endParaRPr b="1" sz="3500">
              <a:solidFill>
                <a:srgbClr val="00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17"/>
          <p:cNvGrpSpPr/>
          <p:nvPr/>
        </p:nvGrpSpPr>
        <p:grpSpPr>
          <a:xfrm flipH="1">
            <a:off x="5961317" y="2032059"/>
            <a:ext cx="2756011" cy="2709265"/>
            <a:chOff x="2902488" y="902232"/>
            <a:chExt cx="3339000" cy="3339000"/>
          </a:xfrm>
        </p:grpSpPr>
        <p:sp>
          <p:nvSpPr>
            <p:cNvPr id="183" name="Google Shape;183;p17"/>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84" name="Google Shape;184;p17"/>
            <p:cNvSpPr/>
            <p:nvPr/>
          </p:nvSpPr>
          <p:spPr>
            <a:xfrm>
              <a:off x="3123738" y="1123632"/>
              <a:ext cx="2896500" cy="2896200"/>
            </a:xfrm>
            <a:prstGeom prst="pie">
              <a:avLst>
                <a:gd fmla="val 21577108" name="adj1"/>
                <a:gd fmla="val 16214886"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185" name="Google Shape;185;p17"/>
          <p:cNvGrpSpPr/>
          <p:nvPr/>
        </p:nvGrpSpPr>
        <p:grpSpPr>
          <a:xfrm flipH="1">
            <a:off x="6589701" y="2649981"/>
            <a:ext cx="1499043" cy="1473421"/>
            <a:chOff x="3664038" y="1663782"/>
            <a:chExt cx="1816142" cy="1815900"/>
          </a:xfrm>
        </p:grpSpPr>
        <p:sp>
          <p:nvSpPr>
            <p:cNvPr id="186" name="Google Shape;186;p17"/>
            <p:cNvSpPr/>
            <p:nvPr/>
          </p:nvSpPr>
          <p:spPr>
            <a:xfrm>
              <a:off x="3664038" y="1663782"/>
              <a:ext cx="1815900" cy="18159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87" name="Google Shape;187;p17"/>
            <p:cNvSpPr txBox="1"/>
            <p:nvPr/>
          </p:nvSpPr>
          <p:spPr>
            <a:xfrm>
              <a:off x="3691580" y="2158475"/>
              <a:ext cx="17886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FFFFFF"/>
                  </a:solidFill>
                  <a:latin typeface="Roboto"/>
                  <a:ea typeface="Roboto"/>
                  <a:cs typeface="Roboto"/>
                  <a:sym typeface="Roboto"/>
                </a:rPr>
                <a:t>Why Swarm?</a:t>
              </a:r>
              <a:endParaRPr b="1" sz="2800">
                <a:solidFill>
                  <a:srgbClr val="FFFFFF"/>
                </a:solidFill>
                <a:latin typeface="Roboto"/>
                <a:ea typeface="Roboto"/>
                <a:cs typeface="Roboto"/>
                <a:sym typeface="Roboto"/>
              </a:endParaRPr>
            </a:p>
          </p:txBody>
        </p:sp>
      </p:grpSp>
      <p:grpSp>
        <p:nvGrpSpPr>
          <p:cNvPr id="188" name="Google Shape;188;p17"/>
          <p:cNvGrpSpPr/>
          <p:nvPr/>
        </p:nvGrpSpPr>
        <p:grpSpPr>
          <a:xfrm flipH="1">
            <a:off x="6894790" y="1661755"/>
            <a:ext cx="945186" cy="867062"/>
            <a:chOff x="2783349" y="853971"/>
            <a:chExt cx="1145124" cy="1068600"/>
          </a:xfrm>
        </p:grpSpPr>
        <p:sp>
          <p:nvSpPr>
            <p:cNvPr id="189" name="Google Shape;189;p17"/>
            <p:cNvSpPr/>
            <p:nvPr/>
          </p:nvSpPr>
          <p:spPr>
            <a:xfrm>
              <a:off x="2859873" y="853971"/>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0" name="Google Shape;190;p17"/>
            <p:cNvSpPr txBox="1"/>
            <p:nvPr/>
          </p:nvSpPr>
          <p:spPr>
            <a:xfrm>
              <a:off x="2783349" y="1022193"/>
              <a:ext cx="11451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Improve Situation Awareness</a:t>
              </a:r>
              <a:endParaRPr sz="1200">
                <a:solidFill>
                  <a:srgbClr val="FFFFFF"/>
                </a:solidFill>
                <a:latin typeface="Roboto"/>
                <a:ea typeface="Roboto"/>
                <a:cs typeface="Roboto"/>
                <a:sym typeface="Roboto"/>
              </a:endParaRPr>
            </a:p>
          </p:txBody>
        </p:sp>
      </p:grpSp>
      <p:grpSp>
        <p:nvGrpSpPr>
          <p:cNvPr id="191" name="Google Shape;191;p17"/>
          <p:cNvGrpSpPr/>
          <p:nvPr/>
        </p:nvGrpSpPr>
        <p:grpSpPr>
          <a:xfrm flipH="1">
            <a:off x="6839561" y="4248087"/>
            <a:ext cx="945173" cy="867062"/>
            <a:chOff x="5214448" y="3234278"/>
            <a:chExt cx="1145109" cy="1068600"/>
          </a:xfrm>
        </p:grpSpPr>
        <p:sp>
          <p:nvSpPr>
            <p:cNvPr id="192" name="Google Shape;192;p17"/>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3" name="Google Shape;193;p17"/>
            <p:cNvSpPr txBox="1"/>
            <p:nvPr/>
          </p:nvSpPr>
          <p:spPr>
            <a:xfrm>
              <a:off x="5214458" y="3402416"/>
              <a:ext cx="11451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Flexibility</a:t>
              </a:r>
              <a:endParaRPr sz="1200">
                <a:solidFill>
                  <a:srgbClr val="FFFFFF"/>
                </a:solidFill>
                <a:latin typeface="Roboto"/>
                <a:ea typeface="Roboto"/>
                <a:cs typeface="Roboto"/>
                <a:sym typeface="Roboto"/>
              </a:endParaRPr>
            </a:p>
          </p:txBody>
        </p:sp>
      </p:grpSp>
      <p:grpSp>
        <p:nvGrpSpPr>
          <p:cNvPr id="194" name="Google Shape;194;p17"/>
          <p:cNvGrpSpPr/>
          <p:nvPr/>
        </p:nvGrpSpPr>
        <p:grpSpPr>
          <a:xfrm flipH="1">
            <a:off x="8211938" y="2956137"/>
            <a:ext cx="882026" cy="867062"/>
            <a:chOff x="5214448" y="3234278"/>
            <a:chExt cx="1068605" cy="1068600"/>
          </a:xfrm>
        </p:grpSpPr>
        <p:sp>
          <p:nvSpPr>
            <p:cNvPr id="195" name="Google Shape;195;p17"/>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6" name="Google Shape;196;p17"/>
            <p:cNvSpPr txBox="1"/>
            <p:nvPr/>
          </p:nvSpPr>
          <p:spPr>
            <a:xfrm>
              <a:off x="5214453"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Cost Effectiveness</a:t>
              </a:r>
              <a:endParaRPr sz="1200">
                <a:solidFill>
                  <a:srgbClr val="FFFFFF"/>
                </a:solidFill>
                <a:latin typeface="Roboto"/>
                <a:ea typeface="Roboto"/>
                <a:cs typeface="Roboto"/>
                <a:sym typeface="Roboto"/>
              </a:endParaRPr>
            </a:p>
          </p:txBody>
        </p:sp>
      </p:grpSp>
      <p:grpSp>
        <p:nvGrpSpPr>
          <p:cNvPr id="197" name="Google Shape;197;p17"/>
          <p:cNvGrpSpPr/>
          <p:nvPr/>
        </p:nvGrpSpPr>
        <p:grpSpPr>
          <a:xfrm flipH="1">
            <a:off x="5582871" y="2956137"/>
            <a:ext cx="882025" cy="867062"/>
            <a:chOff x="5214446" y="3234278"/>
            <a:chExt cx="1068603" cy="1068600"/>
          </a:xfrm>
        </p:grpSpPr>
        <p:sp>
          <p:nvSpPr>
            <p:cNvPr id="198" name="Google Shape;198;p17"/>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9" name="Google Shape;199;p17"/>
            <p:cNvSpPr txBox="1"/>
            <p:nvPr/>
          </p:nvSpPr>
          <p:spPr>
            <a:xfrm>
              <a:off x="5214446"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Roboto"/>
                  <a:ea typeface="Roboto"/>
                  <a:cs typeface="Roboto"/>
                  <a:sym typeface="Roboto"/>
                </a:rPr>
                <a:t>Increased accuracy </a:t>
              </a:r>
              <a:endParaRPr sz="1200">
                <a:solidFill>
                  <a:srgbClr val="FFFFFF"/>
                </a:solidFill>
                <a:latin typeface="Roboto"/>
                <a:ea typeface="Roboto"/>
                <a:cs typeface="Roboto"/>
                <a:sym typeface="Roboto"/>
              </a:endParaRPr>
            </a:p>
          </p:txBody>
        </p:sp>
      </p:grpSp>
      <p:pic>
        <p:nvPicPr>
          <p:cNvPr id="200" name="Google Shape;200;p17"/>
          <p:cNvPicPr preferRelativeResize="0"/>
          <p:nvPr/>
        </p:nvPicPr>
        <p:blipFill>
          <a:blip r:embed="rId3">
            <a:alphaModFix/>
          </a:blip>
          <a:stretch>
            <a:fillRect/>
          </a:stretch>
        </p:blipFill>
        <p:spPr>
          <a:xfrm>
            <a:off x="71274" y="991200"/>
            <a:ext cx="2468876" cy="1508751"/>
          </a:xfrm>
          <a:prstGeom prst="rect">
            <a:avLst/>
          </a:prstGeom>
          <a:noFill/>
          <a:ln>
            <a:noFill/>
          </a:ln>
        </p:spPr>
      </p:pic>
      <p:pic>
        <p:nvPicPr>
          <p:cNvPr id="201" name="Google Shape;201;p17"/>
          <p:cNvPicPr preferRelativeResize="0"/>
          <p:nvPr/>
        </p:nvPicPr>
        <p:blipFill rotWithShape="1">
          <a:blip r:embed="rId4">
            <a:alphaModFix/>
          </a:blip>
          <a:srcRect b="0" l="0" r="0" t="0"/>
          <a:stretch/>
        </p:blipFill>
        <p:spPr>
          <a:xfrm>
            <a:off x="1599050" y="115200"/>
            <a:ext cx="2468875" cy="1508750"/>
          </a:xfrm>
          <a:prstGeom prst="rect">
            <a:avLst/>
          </a:prstGeom>
          <a:noFill/>
          <a:ln>
            <a:noFill/>
          </a:ln>
        </p:spPr>
      </p:pic>
      <p:pic>
        <p:nvPicPr>
          <p:cNvPr id="202" name="Google Shape;202;p17"/>
          <p:cNvPicPr preferRelativeResize="0"/>
          <p:nvPr/>
        </p:nvPicPr>
        <p:blipFill>
          <a:blip r:embed="rId5">
            <a:alphaModFix/>
          </a:blip>
          <a:stretch>
            <a:fillRect/>
          </a:stretch>
        </p:blipFill>
        <p:spPr>
          <a:xfrm>
            <a:off x="3412688" y="990600"/>
            <a:ext cx="2468876" cy="1508751"/>
          </a:xfrm>
          <a:prstGeom prst="rect">
            <a:avLst/>
          </a:prstGeom>
          <a:noFill/>
          <a:ln>
            <a:noFill/>
          </a:ln>
        </p:spPr>
      </p:pic>
      <p:pic>
        <p:nvPicPr>
          <p:cNvPr id="203" name="Google Shape;203;p17"/>
          <p:cNvPicPr preferRelativeResize="0"/>
          <p:nvPr/>
        </p:nvPicPr>
        <p:blipFill>
          <a:blip r:embed="rId6">
            <a:alphaModFix/>
          </a:blip>
          <a:stretch>
            <a:fillRect/>
          </a:stretch>
        </p:blipFill>
        <p:spPr>
          <a:xfrm>
            <a:off x="5132700" y="76200"/>
            <a:ext cx="2468876" cy="1508751"/>
          </a:xfrm>
          <a:prstGeom prst="rect">
            <a:avLst/>
          </a:prstGeom>
          <a:noFill/>
          <a:ln>
            <a:noFill/>
          </a:ln>
        </p:spPr>
      </p:pic>
      <p:sp>
        <p:nvSpPr>
          <p:cNvPr id="204" name="Google Shape;204;p17"/>
          <p:cNvSpPr txBox="1"/>
          <p:nvPr/>
        </p:nvSpPr>
        <p:spPr>
          <a:xfrm>
            <a:off x="239175" y="2904950"/>
            <a:ext cx="48429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00FFFF"/>
                </a:solidFill>
              </a:rPr>
              <a:t>• Short-range high-bandwidth network </a:t>
            </a:r>
            <a:endParaRPr sz="1700">
              <a:solidFill>
                <a:srgbClr val="00FFFF"/>
              </a:solidFill>
            </a:endParaRPr>
          </a:p>
          <a:p>
            <a:pPr indent="0" lvl="0" marL="0" rtl="0" algn="l">
              <a:spcBef>
                <a:spcPts val="0"/>
              </a:spcBef>
              <a:spcAft>
                <a:spcPts val="0"/>
              </a:spcAft>
              <a:buNone/>
            </a:pPr>
            <a:r>
              <a:rPr lang="en" sz="1700">
                <a:solidFill>
                  <a:srgbClr val="00FFFF"/>
                </a:solidFill>
              </a:rPr>
              <a:t>• Long-range low-bandwidth network </a:t>
            </a:r>
            <a:endParaRPr sz="1700">
              <a:solidFill>
                <a:srgbClr val="00FFFF"/>
              </a:solidFill>
            </a:endParaRPr>
          </a:p>
          <a:p>
            <a:pPr indent="0" lvl="0" marL="0" rtl="0" algn="l">
              <a:spcBef>
                <a:spcPts val="0"/>
              </a:spcBef>
              <a:spcAft>
                <a:spcPts val="0"/>
              </a:spcAft>
              <a:buNone/>
            </a:pPr>
            <a:r>
              <a:rPr lang="en" sz="1700">
                <a:solidFill>
                  <a:srgbClr val="00FFFF"/>
                </a:solidFill>
              </a:rPr>
              <a:t>• ROS-based onboard embedded platform </a:t>
            </a:r>
            <a:endParaRPr sz="1700">
              <a:solidFill>
                <a:srgbClr val="00FFFF"/>
              </a:solidFill>
            </a:endParaRPr>
          </a:p>
          <a:p>
            <a:pPr indent="0" lvl="0" marL="0" rtl="0" algn="l">
              <a:spcBef>
                <a:spcPts val="0"/>
              </a:spcBef>
              <a:spcAft>
                <a:spcPts val="0"/>
              </a:spcAft>
              <a:buNone/>
            </a:pPr>
            <a:r>
              <a:rPr lang="en" sz="1700">
                <a:solidFill>
                  <a:srgbClr val="00FFFF"/>
                </a:solidFill>
              </a:rPr>
              <a:t>• Network coverage optimisation algorithm </a:t>
            </a:r>
            <a:endParaRPr sz="1700">
              <a:solidFill>
                <a:srgbClr val="00FFFF"/>
              </a:solidFill>
            </a:endParaRPr>
          </a:p>
          <a:p>
            <a:pPr indent="0" lvl="0" marL="0" rtl="0" algn="l">
              <a:spcBef>
                <a:spcPts val="0"/>
              </a:spcBef>
              <a:spcAft>
                <a:spcPts val="0"/>
              </a:spcAft>
              <a:buNone/>
            </a:pPr>
            <a:r>
              <a:rPr lang="en" sz="1700">
                <a:solidFill>
                  <a:srgbClr val="00FFFF"/>
                </a:solidFill>
              </a:rPr>
              <a:t>• Collision avoidance and GPS navigation </a:t>
            </a:r>
            <a:endParaRPr sz="1700">
              <a:solidFill>
                <a:srgbClr val="00FFFF"/>
              </a:solidFill>
            </a:endParaRPr>
          </a:p>
          <a:p>
            <a:pPr indent="0" lvl="0" marL="0" rtl="0" algn="l">
              <a:spcBef>
                <a:spcPts val="0"/>
              </a:spcBef>
              <a:spcAft>
                <a:spcPts val="0"/>
              </a:spcAft>
              <a:buNone/>
            </a:pPr>
            <a:r>
              <a:rPr lang="en" sz="1700">
                <a:solidFill>
                  <a:srgbClr val="00FFFF"/>
                </a:solidFill>
              </a:rPr>
              <a:t>• Point-cloud sensors (stereo or laser) </a:t>
            </a:r>
            <a:endParaRPr sz="1700">
              <a:solidFill>
                <a:srgbClr val="00FFFF"/>
              </a:solidFill>
            </a:endParaRPr>
          </a:p>
          <a:p>
            <a:pPr indent="0" lvl="0" marL="0" rtl="0" algn="l">
              <a:spcBef>
                <a:spcPts val="0"/>
              </a:spcBef>
              <a:spcAft>
                <a:spcPts val="0"/>
              </a:spcAft>
              <a:buNone/>
            </a:pPr>
            <a:r>
              <a:rPr lang="en" sz="1700">
                <a:solidFill>
                  <a:srgbClr val="00FFFF"/>
                </a:solidFill>
              </a:rPr>
              <a:t>• Hd cameras on gimbal</a:t>
            </a:r>
            <a:endParaRPr sz="1700">
              <a:solidFill>
                <a:srgbClr val="00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8"/>
          <p:cNvPicPr preferRelativeResize="0"/>
          <p:nvPr/>
        </p:nvPicPr>
        <p:blipFill>
          <a:blip r:embed="rId3">
            <a:alphaModFix/>
          </a:blip>
          <a:stretch>
            <a:fillRect/>
          </a:stretch>
        </p:blipFill>
        <p:spPr>
          <a:xfrm>
            <a:off x="66375" y="366350"/>
            <a:ext cx="5683800" cy="3657496"/>
          </a:xfrm>
          <a:prstGeom prst="rect">
            <a:avLst/>
          </a:prstGeom>
          <a:noFill/>
          <a:ln>
            <a:noFill/>
          </a:ln>
        </p:spPr>
      </p:pic>
      <p:sp>
        <p:nvSpPr>
          <p:cNvPr id="210" name="Google Shape;210;p18"/>
          <p:cNvSpPr txBox="1"/>
          <p:nvPr>
            <p:ph idx="4294967295" type="body"/>
          </p:nvPr>
        </p:nvSpPr>
        <p:spPr>
          <a:xfrm>
            <a:off x="5978775" y="341750"/>
            <a:ext cx="3165300" cy="16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00FFFF"/>
                </a:solidFill>
              </a:rPr>
              <a:t>Diagrammatic</a:t>
            </a:r>
            <a:r>
              <a:rPr b="1" lang="en" sz="3300">
                <a:solidFill>
                  <a:srgbClr val="00FFFF"/>
                </a:solidFill>
              </a:rPr>
              <a:t> Representation</a:t>
            </a:r>
            <a:endParaRPr b="1" sz="3300">
              <a:solidFill>
                <a:srgbClr val="00FFFF"/>
              </a:solidFill>
            </a:endParaRPr>
          </a:p>
          <a:p>
            <a:pPr indent="0" lvl="0" marL="0" rtl="0" algn="l">
              <a:spcBef>
                <a:spcPts val="1200"/>
              </a:spcBef>
              <a:spcAft>
                <a:spcPts val="0"/>
              </a:spcAft>
              <a:buNone/>
            </a:pPr>
            <a:r>
              <a:rPr b="1" lang="en" sz="3300">
                <a:solidFill>
                  <a:srgbClr val="00FFFF"/>
                </a:solidFill>
              </a:rPr>
              <a:t>And</a:t>
            </a:r>
            <a:endParaRPr b="1" sz="3300">
              <a:solidFill>
                <a:srgbClr val="00FFFF"/>
              </a:solidFill>
            </a:endParaRPr>
          </a:p>
          <a:p>
            <a:pPr indent="0" lvl="0" marL="0" rtl="0" algn="l">
              <a:spcBef>
                <a:spcPts val="1200"/>
              </a:spcBef>
              <a:spcAft>
                <a:spcPts val="0"/>
              </a:spcAft>
              <a:buNone/>
            </a:pPr>
            <a:r>
              <a:rPr b="1" lang="en" sz="3300">
                <a:solidFill>
                  <a:srgbClr val="00FFFF"/>
                </a:solidFill>
              </a:rPr>
              <a:t>Functioning</a:t>
            </a:r>
            <a:endParaRPr b="1" sz="3300">
              <a:solidFill>
                <a:srgbClr val="00FFFF"/>
              </a:solidFill>
            </a:endParaRPr>
          </a:p>
          <a:p>
            <a:pPr indent="0" lvl="0" marL="0" rtl="0" algn="l">
              <a:spcBef>
                <a:spcPts val="1200"/>
              </a:spcBef>
              <a:spcAft>
                <a:spcPts val="1200"/>
              </a:spcAft>
              <a:buNone/>
            </a:pPr>
            <a:r>
              <a:t/>
            </a:r>
            <a:endParaRPr b="1" sz="3300">
              <a:solidFill>
                <a:srgbClr val="00FFFF"/>
              </a:solidFill>
            </a:endParaRPr>
          </a:p>
        </p:txBody>
      </p:sp>
      <p:sp>
        <p:nvSpPr>
          <p:cNvPr id="211" name="Google Shape;211;p18"/>
          <p:cNvSpPr txBox="1"/>
          <p:nvPr/>
        </p:nvSpPr>
        <p:spPr>
          <a:xfrm>
            <a:off x="958350" y="4132375"/>
            <a:ext cx="70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Lato"/>
                <a:ea typeface="Lato"/>
                <a:cs typeface="Lato"/>
                <a:sym typeface="Lato"/>
              </a:rPr>
              <a:t>In </a:t>
            </a:r>
            <a:r>
              <a:rPr lang="en">
                <a:solidFill>
                  <a:srgbClr val="00FFFF"/>
                </a:solidFill>
                <a:latin typeface="Lato"/>
                <a:ea typeface="Lato"/>
                <a:cs typeface="Lato"/>
                <a:sym typeface="Lato"/>
              </a:rPr>
              <a:t>upcoming</a:t>
            </a:r>
            <a:r>
              <a:rPr lang="en">
                <a:solidFill>
                  <a:srgbClr val="00FFFF"/>
                </a:solidFill>
                <a:latin typeface="Lato"/>
                <a:ea typeface="Lato"/>
                <a:cs typeface="Lato"/>
                <a:sym typeface="Lato"/>
              </a:rPr>
              <a:t> slid we see the present </a:t>
            </a:r>
            <a:r>
              <a:rPr lang="en">
                <a:solidFill>
                  <a:srgbClr val="00FFFF"/>
                </a:solidFill>
                <a:latin typeface="Lato"/>
                <a:ea typeface="Lato"/>
                <a:cs typeface="Lato"/>
                <a:sym typeface="Lato"/>
              </a:rPr>
              <a:t>scenario</a:t>
            </a:r>
            <a:r>
              <a:rPr lang="en">
                <a:solidFill>
                  <a:srgbClr val="00FFFF"/>
                </a:solidFill>
                <a:latin typeface="Lato"/>
                <a:ea typeface="Lato"/>
                <a:cs typeface="Lato"/>
                <a:sym typeface="Lato"/>
              </a:rPr>
              <a:t> of UAV </a:t>
            </a:r>
            <a:r>
              <a:rPr lang="en">
                <a:solidFill>
                  <a:srgbClr val="00FFFF"/>
                </a:solidFill>
                <a:latin typeface="Lato"/>
                <a:ea typeface="Lato"/>
                <a:cs typeface="Lato"/>
                <a:sym typeface="Lato"/>
              </a:rPr>
              <a:t>swarm</a:t>
            </a:r>
            <a:r>
              <a:rPr lang="en">
                <a:solidFill>
                  <a:srgbClr val="00FFFF"/>
                </a:solidFill>
                <a:latin typeface="Lato"/>
                <a:ea typeface="Lato"/>
                <a:cs typeface="Lato"/>
                <a:sym typeface="Lato"/>
              </a:rPr>
              <a:t> and </a:t>
            </a:r>
            <a:r>
              <a:rPr lang="en">
                <a:solidFill>
                  <a:srgbClr val="00FFFF"/>
                </a:solidFill>
                <a:latin typeface="Lato"/>
                <a:ea typeface="Lato"/>
                <a:cs typeface="Lato"/>
                <a:sym typeface="Lato"/>
              </a:rPr>
              <a:t>future</a:t>
            </a:r>
            <a:r>
              <a:rPr lang="en">
                <a:solidFill>
                  <a:srgbClr val="00FFFF"/>
                </a:solidFill>
                <a:latin typeface="Lato"/>
                <a:ea typeface="Lato"/>
                <a:cs typeface="Lato"/>
                <a:sym typeface="Lato"/>
              </a:rPr>
              <a:t> expectations…</a:t>
            </a:r>
            <a:endParaRPr>
              <a:solidFill>
                <a:srgbClr val="00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The rapid advancement of drone swarm technology is transforming the urban battlefield, with major implications for humanity. Several countries are developing robotic and autonomous systems for military purposes. Unlike other aspects of war however, there are no legally binding rules to regulate lethal autonomous weapons. Can the international community agree that all systems always be subject to human oversight and control before it's too late? Or is it already too late? &#10;#drone #AI #droneswarm #tech" id="216" name="Google Shape;216;p19" title="The Terrifying Rise Of AI Drone Swarms">
            <a:hlinkClick r:id="rId3"/>
          </p:cNvPr>
          <p:cNvPicPr preferRelativeResize="0"/>
          <p:nvPr/>
        </p:nvPicPr>
        <p:blipFill>
          <a:blip r:embed="rId4">
            <a:alphaModFix/>
          </a:blip>
          <a:stretch>
            <a:fillRect/>
          </a:stretch>
        </p:blipFill>
        <p:spPr>
          <a:xfrm>
            <a:off x="-161650" y="-293075"/>
            <a:ext cx="9794725" cy="5758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20"/>
          <p:cNvGrpSpPr/>
          <p:nvPr/>
        </p:nvGrpSpPr>
        <p:grpSpPr>
          <a:xfrm>
            <a:off x="-228595" y="52751"/>
            <a:ext cx="8871723" cy="864138"/>
            <a:chOff x="-1715105" y="438789"/>
            <a:chExt cx="9726700" cy="731700"/>
          </a:xfrm>
        </p:grpSpPr>
        <p:sp>
          <p:nvSpPr>
            <p:cNvPr id="222" name="Google Shape;222;p20"/>
            <p:cNvSpPr txBox="1"/>
            <p:nvPr/>
          </p:nvSpPr>
          <p:spPr>
            <a:xfrm>
              <a:off x="-1715105" y="488963"/>
              <a:ext cx="4430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500">
                  <a:solidFill>
                    <a:srgbClr val="155B54"/>
                  </a:solidFill>
                  <a:latin typeface="Roboto Medium"/>
                  <a:ea typeface="Roboto Medium"/>
                  <a:cs typeface="Roboto Medium"/>
                  <a:sym typeface="Roboto Medium"/>
                </a:rPr>
                <a:t>Increased Automation</a:t>
              </a:r>
              <a:endParaRPr sz="2500">
                <a:solidFill>
                  <a:srgbClr val="155B54"/>
                </a:solidFill>
                <a:latin typeface="Roboto Medium"/>
                <a:ea typeface="Roboto Medium"/>
                <a:cs typeface="Roboto Medium"/>
                <a:sym typeface="Roboto Medium"/>
              </a:endParaRPr>
            </a:p>
          </p:txBody>
        </p:sp>
        <p:sp>
          <p:nvSpPr>
            <p:cNvPr id="223" name="Google Shape;223;p20"/>
            <p:cNvSpPr/>
            <p:nvPr/>
          </p:nvSpPr>
          <p:spPr>
            <a:xfrm>
              <a:off x="2789785" y="438789"/>
              <a:ext cx="5221800" cy="731700"/>
            </a:xfrm>
            <a:prstGeom prst="rect">
              <a:avLst/>
            </a:prstGeom>
            <a:solidFill>
              <a:srgbClr val="155B54"/>
            </a:solidFill>
            <a:ln>
              <a:noFill/>
            </a:ln>
          </p:spPr>
          <p:txBody>
            <a:bodyPr anchorCtr="0" anchor="ctr" bIns="45700" lIns="91425" spcFirstLastPara="1" rIns="91425" wrap="square" tIns="45700">
              <a:noAutofit/>
            </a:bodyPr>
            <a:lstStyle/>
            <a:p>
              <a:pPr indent="0" lvl="0" marL="0" rtl="0" algn="just">
                <a:spcBef>
                  <a:spcPts val="0"/>
                </a:spcBef>
                <a:spcAft>
                  <a:spcPts val="0"/>
                </a:spcAft>
                <a:buNone/>
              </a:pPr>
              <a:r>
                <a:t/>
              </a:r>
              <a:endParaRPr sz="1700"/>
            </a:p>
          </p:txBody>
        </p:sp>
        <p:sp>
          <p:nvSpPr>
            <p:cNvPr id="224" name="Google Shape;224;p20"/>
            <p:cNvSpPr txBox="1"/>
            <p:nvPr/>
          </p:nvSpPr>
          <p:spPr>
            <a:xfrm>
              <a:off x="2789795" y="523060"/>
              <a:ext cx="5221800" cy="5754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rPr lang="en" sz="1000">
                  <a:solidFill>
                    <a:srgbClr val="D1D5DB"/>
                  </a:solidFill>
                  <a:highlight>
                    <a:srgbClr val="444654"/>
                  </a:highlight>
                  <a:latin typeface="Roboto"/>
                  <a:ea typeface="Roboto"/>
                  <a:cs typeface="Roboto"/>
                  <a:sym typeface="Roboto"/>
                </a:rPr>
                <a:t>With advances in artificial intelligence and machine learning, smart surveillance systems using swarm intelligence may become more automated, with the ability to make decisions and take actions in real-time.</a:t>
              </a:r>
              <a:endParaRPr sz="1500">
                <a:solidFill>
                  <a:srgbClr val="FFFFFF"/>
                </a:solidFill>
                <a:latin typeface="Roboto"/>
                <a:ea typeface="Roboto"/>
                <a:cs typeface="Roboto"/>
                <a:sym typeface="Roboto"/>
              </a:endParaRPr>
            </a:p>
          </p:txBody>
        </p:sp>
      </p:grpSp>
      <p:grpSp>
        <p:nvGrpSpPr>
          <p:cNvPr id="225" name="Google Shape;225;p20"/>
          <p:cNvGrpSpPr/>
          <p:nvPr/>
        </p:nvGrpSpPr>
        <p:grpSpPr>
          <a:xfrm>
            <a:off x="-457199" y="1097181"/>
            <a:ext cx="8770603" cy="864138"/>
            <a:chOff x="-1965740" y="1323150"/>
            <a:chExt cx="9615835" cy="731700"/>
          </a:xfrm>
        </p:grpSpPr>
        <p:sp>
          <p:nvSpPr>
            <p:cNvPr id="226" name="Google Shape;226;p20"/>
            <p:cNvSpPr txBox="1"/>
            <p:nvPr/>
          </p:nvSpPr>
          <p:spPr>
            <a:xfrm>
              <a:off x="-1965740" y="1373338"/>
              <a:ext cx="4680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500">
                  <a:solidFill>
                    <a:srgbClr val="1B786E"/>
                  </a:solidFill>
                  <a:latin typeface="Roboto Medium"/>
                  <a:ea typeface="Roboto Medium"/>
                  <a:cs typeface="Roboto Medium"/>
                  <a:sym typeface="Roboto Medium"/>
                </a:rPr>
                <a:t>Improved Accuracy</a:t>
              </a:r>
              <a:endParaRPr sz="2500">
                <a:solidFill>
                  <a:srgbClr val="1B786E"/>
                </a:solidFill>
                <a:latin typeface="Roboto Medium"/>
                <a:ea typeface="Roboto Medium"/>
                <a:cs typeface="Roboto Medium"/>
                <a:sym typeface="Roboto Medium"/>
              </a:endParaRPr>
            </a:p>
          </p:txBody>
        </p:sp>
        <p:sp>
          <p:nvSpPr>
            <p:cNvPr id="227" name="Google Shape;227;p20"/>
            <p:cNvSpPr/>
            <p:nvPr/>
          </p:nvSpPr>
          <p:spPr>
            <a:xfrm>
              <a:off x="2789787" y="1323150"/>
              <a:ext cx="4860300" cy="731700"/>
            </a:xfrm>
            <a:prstGeom prst="rect">
              <a:avLst/>
            </a:prstGeom>
            <a:solidFill>
              <a:srgbClr val="1B786E"/>
            </a:solidFill>
            <a:ln>
              <a:noFill/>
            </a:ln>
          </p:spPr>
          <p:txBody>
            <a:bodyPr anchorCtr="0" anchor="ctr" bIns="45700" lIns="91425" spcFirstLastPara="1" rIns="91425" wrap="square" tIns="45700">
              <a:noAutofit/>
            </a:bodyPr>
            <a:lstStyle/>
            <a:p>
              <a:pPr indent="0" lvl="0" marL="0" rtl="0" algn="just">
                <a:spcBef>
                  <a:spcPts val="0"/>
                </a:spcBef>
                <a:spcAft>
                  <a:spcPts val="0"/>
                </a:spcAft>
                <a:buNone/>
              </a:pPr>
              <a:r>
                <a:t/>
              </a:r>
              <a:endParaRPr sz="1700"/>
            </a:p>
          </p:txBody>
        </p:sp>
        <p:sp>
          <p:nvSpPr>
            <p:cNvPr id="228" name="Google Shape;228;p20"/>
            <p:cNvSpPr txBox="1"/>
            <p:nvPr/>
          </p:nvSpPr>
          <p:spPr>
            <a:xfrm>
              <a:off x="2789795" y="1529728"/>
              <a:ext cx="4860300" cy="330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rPr lang="en" sz="1000">
                  <a:solidFill>
                    <a:srgbClr val="D1D5DB"/>
                  </a:solidFill>
                  <a:highlight>
                    <a:srgbClr val="444654"/>
                  </a:highlight>
                  <a:latin typeface="Roboto"/>
                  <a:ea typeface="Roboto"/>
                  <a:cs typeface="Roboto"/>
                  <a:sym typeface="Roboto"/>
                </a:rPr>
                <a:t>As swarm algorithms continue to improve, smart surveillance systems using swarm intelligence may become more accurate in detecting and tracking unauthorized border crossings and other threats.</a:t>
              </a:r>
              <a:endParaRPr sz="1500">
                <a:solidFill>
                  <a:srgbClr val="FFFFFF"/>
                </a:solidFill>
                <a:latin typeface="Roboto"/>
                <a:ea typeface="Roboto"/>
                <a:cs typeface="Roboto"/>
                <a:sym typeface="Roboto"/>
              </a:endParaRPr>
            </a:p>
          </p:txBody>
        </p:sp>
      </p:grpSp>
      <p:grpSp>
        <p:nvGrpSpPr>
          <p:cNvPr id="229" name="Google Shape;229;p20"/>
          <p:cNvGrpSpPr/>
          <p:nvPr/>
        </p:nvGrpSpPr>
        <p:grpSpPr>
          <a:xfrm>
            <a:off x="-351697" y="2137760"/>
            <a:ext cx="8334283" cy="864138"/>
            <a:chOff x="-1850071" y="2204250"/>
            <a:chExt cx="9137466" cy="731700"/>
          </a:xfrm>
        </p:grpSpPr>
        <p:sp>
          <p:nvSpPr>
            <p:cNvPr id="230" name="Google Shape;230;p20"/>
            <p:cNvSpPr txBox="1"/>
            <p:nvPr/>
          </p:nvSpPr>
          <p:spPr>
            <a:xfrm>
              <a:off x="-1850071" y="2254438"/>
              <a:ext cx="4565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500">
                  <a:solidFill>
                    <a:srgbClr val="1D7E74"/>
                  </a:solidFill>
                  <a:latin typeface="Roboto Medium"/>
                  <a:ea typeface="Roboto Medium"/>
                  <a:cs typeface="Roboto Medium"/>
                  <a:sym typeface="Roboto Medium"/>
                </a:rPr>
                <a:t>Integration</a:t>
              </a:r>
              <a:r>
                <a:rPr lang="en" sz="2500">
                  <a:solidFill>
                    <a:srgbClr val="1D7E74"/>
                  </a:solidFill>
                  <a:latin typeface="Roboto Medium"/>
                  <a:ea typeface="Roboto Medium"/>
                  <a:cs typeface="Roboto Medium"/>
                  <a:sym typeface="Roboto Medium"/>
                </a:rPr>
                <a:t> with other Technologies</a:t>
              </a:r>
              <a:endParaRPr sz="2500">
                <a:solidFill>
                  <a:srgbClr val="1D7E74"/>
                </a:solidFill>
                <a:latin typeface="Roboto Medium"/>
                <a:ea typeface="Roboto Medium"/>
                <a:cs typeface="Roboto Medium"/>
                <a:sym typeface="Roboto Medium"/>
              </a:endParaRPr>
            </a:p>
          </p:txBody>
        </p:sp>
        <p:sp>
          <p:nvSpPr>
            <p:cNvPr id="231" name="Google Shape;231;p20"/>
            <p:cNvSpPr/>
            <p:nvPr/>
          </p:nvSpPr>
          <p:spPr>
            <a:xfrm>
              <a:off x="2789787" y="2204250"/>
              <a:ext cx="4497600" cy="731700"/>
            </a:xfrm>
            <a:prstGeom prst="rect">
              <a:avLst/>
            </a:prstGeom>
            <a:solidFill>
              <a:srgbClr val="1D7E74"/>
            </a:solidFill>
            <a:ln>
              <a:noFill/>
            </a:ln>
          </p:spPr>
          <p:txBody>
            <a:bodyPr anchorCtr="0" anchor="ctr" bIns="45700" lIns="91425" spcFirstLastPara="1" rIns="91425" wrap="square" tIns="45700">
              <a:noAutofit/>
            </a:bodyPr>
            <a:lstStyle/>
            <a:p>
              <a:pPr indent="0" lvl="0" marL="0" rtl="0" algn="just">
                <a:spcBef>
                  <a:spcPts val="0"/>
                </a:spcBef>
                <a:spcAft>
                  <a:spcPts val="0"/>
                </a:spcAft>
                <a:buNone/>
              </a:pPr>
              <a:r>
                <a:t/>
              </a:r>
              <a:endParaRPr sz="1700"/>
            </a:p>
          </p:txBody>
        </p:sp>
        <p:sp>
          <p:nvSpPr>
            <p:cNvPr id="232" name="Google Shape;232;p20"/>
            <p:cNvSpPr txBox="1"/>
            <p:nvPr/>
          </p:nvSpPr>
          <p:spPr>
            <a:xfrm>
              <a:off x="2789795" y="2410804"/>
              <a:ext cx="4497600" cy="330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rPr lang="en" sz="1000">
                  <a:solidFill>
                    <a:srgbClr val="D1D5DB"/>
                  </a:solidFill>
                  <a:highlight>
                    <a:srgbClr val="444654"/>
                  </a:highlight>
                  <a:latin typeface="Roboto"/>
                  <a:ea typeface="Roboto"/>
                  <a:cs typeface="Roboto"/>
                  <a:sym typeface="Roboto"/>
                </a:rPr>
                <a:t>Smart surveillance systems using swarm intelligence may be integrated with other technologies, such as unmanned aerial vehicles (UAVs), satellite imagery, and ground sensors, to provide a more comprehensive and effective border security solution.</a:t>
              </a:r>
              <a:endParaRPr sz="1500">
                <a:solidFill>
                  <a:srgbClr val="FFFFFF"/>
                </a:solidFill>
                <a:latin typeface="Roboto"/>
                <a:ea typeface="Roboto"/>
                <a:cs typeface="Roboto"/>
                <a:sym typeface="Roboto"/>
              </a:endParaRPr>
            </a:p>
          </p:txBody>
        </p:sp>
      </p:grpSp>
      <p:grpSp>
        <p:nvGrpSpPr>
          <p:cNvPr id="233" name="Google Shape;233;p20"/>
          <p:cNvGrpSpPr/>
          <p:nvPr/>
        </p:nvGrpSpPr>
        <p:grpSpPr>
          <a:xfrm>
            <a:off x="307725" y="3182207"/>
            <a:ext cx="7345136" cy="864138"/>
            <a:chOff x="-1127100" y="3088625"/>
            <a:chExt cx="8052995" cy="731700"/>
          </a:xfrm>
        </p:grpSpPr>
        <p:sp>
          <p:nvSpPr>
            <p:cNvPr id="234" name="Google Shape;234;p20"/>
            <p:cNvSpPr txBox="1"/>
            <p:nvPr/>
          </p:nvSpPr>
          <p:spPr>
            <a:xfrm>
              <a:off x="-1127100" y="3138809"/>
              <a:ext cx="3842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500">
                  <a:solidFill>
                    <a:srgbClr val="1F887E"/>
                  </a:solidFill>
                  <a:latin typeface="Roboto Medium"/>
                  <a:ea typeface="Roboto Medium"/>
                  <a:cs typeface="Roboto Medium"/>
                  <a:sym typeface="Roboto Medium"/>
                </a:rPr>
                <a:t>Enhanced privacy &amp; ethical safeguards</a:t>
              </a:r>
              <a:endParaRPr sz="2500">
                <a:solidFill>
                  <a:srgbClr val="1F887E"/>
                </a:solidFill>
                <a:latin typeface="Roboto Medium"/>
                <a:ea typeface="Roboto Medium"/>
                <a:cs typeface="Roboto Medium"/>
                <a:sym typeface="Roboto Medium"/>
              </a:endParaRPr>
            </a:p>
          </p:txBody>
        </p:sp>
        <p:sp>
          <p:nvSpPr>
            <p:cNvPr id="235" name="Google Shape;235;p20"/>
            <p:cNvSpPr/>
            <p:nvPr/>
          </p:nvSpPr>
          <p:spPr>
            <a:xfrm>
              <a:off x="2789787" y="3088625"/>
              <a:ext cx="4136100" cy="731700"/>
            </a:xfrm>
            <a:prstGeom prst="rect">
              <a:avLst/>
            </a:prstGeom>
            <a:solidFill>
              <a:srgbClr val="1F887E"/>
            </a:solidFill>
            <a:ln>
              <a:noFill/>
            </a:ln>
          </p:spPr>
          <p:txBody>
            <a:bodyPr anchorCtr="0" anchor="ctr" bIns="45700" lIns="91425" spcFirstLastPara="1" rIns="91425" wrap="square" tIns="45700">
              <a:noAutofit/>
            </a:bodyPr>
            <a:lstStyle/>
            <a:p>
              <a:pPr indent="0" lvl="0" marL="0" rtl="0" algn="just">
                <a:spcBef>
                  <a:spcPts val="0"/>
                </a:spcBef>
                <a:spcAft>
                  <a:spcPts val="0"/>
                </a:spcAft>
                <a:buNone/>
              </a:pPr>
              <a:r>
                <a:t/>
              </a:r>
              <a:endParaRPr sz="1700"/>
            </a:p>
          </p:txBody>
        </p:sp>
        <p:sp>
          <p:nvSpPr>
            <p:cNvPr id="236" name="Google Shape;236;p20"/>
            <p:cNvSpPr txBox="1"/>
            <p:nvPr/>
          </p:nvSpPr>
          <p:spPr>
            <a:xfrm>
              <a:off x="2789795" y="3295181"/>
              <a:ext cx="4136100" cy="330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rPr lang="en" sz="1000">
                  <a:solidFill>
                    <a:srgbClr val="D1D5DB"/>
                  </a:solidFill>
                  <a:highlight>
                    <a:srgbClr val="444654"/>
                  </a:highlight>
                  <a:latin typeface="Roboto"/>
                  <a:ea typeface="Roboto"/>
                  <a:cs typeface="Roboto"/>
                  <a:sym typeface="Roboto"/>
                </a:rPr>
                <a:t>As concerns around privacy and ethical issues continue to be addressed, smart surveillance systems using swarm intelligence may incorporate more robust privacy-enhancing technologies and transparent governance structures to ensure responsible use.</a:t>
              </a:r>
              <a:endParaRPr sz="1500">
                <a:solidFill>
                  <a:srgbClr val="FFFFFF"/>
                </a:solidFill>
                <a:latin typeface="Roboto"/>
                <a:ea typeface="Roboto"/>
                <a:cs typeface="Roboto"/>
                <a:sym typeface="Roboto"/>
              </a:endParaRPr>
            </a:p>
          </p:txBody>
        </p:sp>
      </p:grpSp>
      <p:grpSp>
        <p:nvGrpSpPr>
          <p:cNvPr id="237" name="Google Shape;237;p20"/>
          <p:cNvGrpSpPr/>
          <p:nvPr/>
        </p:nvGrpSpPr>
        <p:grpSpPr>
          <a:xfrm>
            <a:off x="-351675" y="4226654"/>
            <a:ext cx="7676181" cy="864138"/>
            <a:chOff x="-1850047" y="3973000"/>
            <a:chExt cx="8415942" cy="731700"/>
          </a:xfrm>
        </p:grpSpPr>
        <p:sp>
          <p:nvSpPr>
            <p:cNvPr id="238" name="Google Shape;238;p20"/>
            <p:cNvSpPr txBox="1"/>
            <p:nvPr/>
          </p:nvSpPr>
          <p:spPr>
            <a:xfrm>
              <a:off x="-1850047" y="4023187"/>
              <a:ext cx="4565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500">
                  <a:solidFill>
                    <a:srgbClr val="249C90"/>
                  </a:solidFill>
                  <a:latin typeface="Roboto Medium"/>
                  <a:ea typeface="Roboto Medium"/>
                  <a:cs typeface="Roboto Medium"/>
                  <a:sym typeface="Roboto Medium"/>
                </a:rPr>
                <a:t>Greater efficiency &amp; cost-effectiveness</a:t>
              </a:r>
              <a:endParaRPr sz="2500">
                <a:solidFill>
                  <a:srgbClr val="249C90"/>
                </a:solidFill>
                <a:latin typeface="Roboto Medium"/>
                <a:ea typeface="Roboto Medium"/>
                <a:cs typeface="Roboto Medium"/>
                <a:sym typeface="Roboto Medium"/>
              </a:endParaRPr>
            </a:p>
          </p:txBody>
        </p:sp>
        <p:sp>
          <p:nvSpPr>
            <p:cNvPr id="239" name="Google Shape;239;p20"/>
            <p:cNvSpPr/>
            <p:nvPr/>
          </p:nvSpPr>
          <p:spPr>
            <a:xfrm>
              <a:off x="2789787" y="3973000"/>
              <a:ext cx="3776100" cy="731700"/>
            </a:xfrm>
            <a:prstGeom prst="rect">
              <a:avLst/>
            </a:prstGeom>
            <a:solidFill>
              <a:srgbClr val="249C90"/>
            </a:solidFill>
            <a:ln>
              <a:noFill/>
            </a:ln>
          </p:spPr>
          <p:txBody>
            <a:bodyPr anchorCtr="0" anchor="ctr" bIns="45700" lIns="91425" spcFirstLastPara="1" rIns="91425" wrap="square" tIns="45700">
              <a:noAutofit/>
            </a:bodyPr>
            <a:lstStyle/>
            <a:p>
              <a:pPr indent="0" lvl="0" marL="0" rtl="0" algn="just">
                <a:spcBef>
                  <a:spcPts val="0"/>
                </a:spcBef>
                <a:spcAft>
                  <a:spcPts val="0"/>
                </a:spcAft>
                <a:buNone/>
              </a:pPr>
              <a:r>
                <a:t/>
              </a:r>
              <a:endParaRPr sz="1700"/>
            </a:p>
          </p:txBody>
        </p:sp>
        <p:sp>
          <p:nvSpPr>
            <p:cNvPr id="240" name="Google Shape;240;p20"/>
            <p:cNvSpPr txBox="1"/>
            <p:nvPr/>
          </p:nvSpPr>
          <p:spPr>
            <a:xfrm>
              <a:off x="2789795" y="4179559"/>
              <a:ext cx="3776100" cy="3306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0"/>
                </a:spcBef>
                <a:spcAft>
                  <a:spcPts val="0"/>
                </a:spcAft>
                <a:buNone/>
              </a:pPr>
              <a:r>
                <a:rPr lang="en" sz="1000">
                  <a:solidFill>
                    <a:srgbClr val="D1D5DB"/>
                  </a:solidFill>
                  <a:highlight>
                    <a:srgbClr val="444654"/>
                  </a:highlight>
                  <a:latin typeface="Roboto"/>
                  <a:ea typeface="Roboto"/>
                  <a:cs typeface="Roboto"/>
                  <a:sym typeface="Roboto"/>
                </a:rPr>
                <a:t>As smart surveillance systems using swarm intelligence become more mature and widely adopted, they may become more efficient and cost-effective, with the potential to reduce the need for human resources and infrastructure.</a:t>
              </a:r>
              <a:endParaRPr sz="15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